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32"/>
  </p:notesMasterIdLst>
  <p:handoutMasterIdLst>
    <p:handoutMasterId r:id="rId33"/>
  </p:handoutMasterIdLst>
  <p:sldIdLst>
    <p:sldId id="318" r:id="rId5"/>
    <p:sldId id="349" r:id="rId6"/>
    <p:sldId id="368" r:id="rId7"/>
    <p:sldId id="372" r:id="rId8"/>
    <p:sldId id="369" r:id="rId9"/>
    <p:sldId id="356" r:id="rId10"/>
    <p:sldId id="319" r:id="rId11"/>
    <p:sldId id="360" r:id="rId12"/>
    <p:sldId id="357" r:id="rId13"/>
    <p:sldId id="358" r:id="rId14"/>
    <p:sldId id="359" r:id="rId15"/>
    <p:sldId id="361" r:id="rId16"/>
    <p:sldId id="362" r:id="rId17"/>
    <p:sldId id="363" r:id="rId18"/>
    <p:sldId id="364" r:id="rId19"/>
    <p:sldId id="365" r:id="rId20"/>
    <p:sldId id="367" r:id="rId21"/>
    <p:sldId id="366" r:id="rId22"/>
    <p:sldId id="355" r:id="rId23"/>
    <p:sldId id="373" r:id="rId24"/>
    <p:sldId id="371" r:id="rId25"/>
    <p:sldId id="376" r:id="rId26"/>
    <p:sldId id="370" r:id="rId27"/>
    <p:sldId id="377" r:id="rId28"/>
    <p:sldId id="374" r:id="rId29"/>
    <p:sldId id="375" r:id="rId30"/>
    <p:sldId id="326" r:id="rId31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412"/>
    <a:srgbClr val="394404"/>
    <a:srgbClr val="5F6F0F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87085" autoAdjust="0"/>
  </p:normalViewPr>
  <p:slideViewPr>
    <p:cSldViewPr>
      <p:cViewPr varScale="1">
        <p:scale>
          <a:sx n="60" d="100"/>
          <a:sy n="60" d="100"/>
        </p:scale>
        <p:origin x="880" y="2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C80EED-B1CE-40DC-81A4-524FB6172F25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A244F5D6-A7E2-4613-9029-810EE70D9928}">
      <dgm:prSet/>
      <dgm:spPr/>
      <dgm:t>
        <a:bodyPr/>
        <a:lstStyle/>
        <a:p>
          <a:r>
            <a:rPr lang="es-MX" dirty="0"/>
            <a:t>Base de datos</a:t>
          </a:r>
          <a:endParaRPr lang="es-CO" dirty="0"/>
        </a:p>
      </dgm:t>
    </dgm:pt>
    <dgm:pt modelId="{D9B111CD-C4B8-4D8F-AFDE-55FD20428399}" type="parTrans" cxnId="{D7800C8D-BA4B-421B-BBE8-CF604B48F413}">
      <dgm:prSet/>
      <dgm:spPr/>
      <dgm:t>
        <a:bodyPr/>
        <a:lstStyle/>
        <a:p>
          <a:endParaRPr lang="es-CO"/>
        </a:p>
      </dgm:t>
    </dgm:pt>
    <dgm:pt modelId="{4461B383-2E05-40DB-8EE8-BA98F7651F29}" type="sibTrans" cxnId="{D7800C8D-BA4B-421B-BBE8-CF604B48F413}">
      <dgm:prSet/>
      <dgm:spPr/>
      <dgm:t>
        <a:bodyPr/>
        <a:lstStyle/>
        <a:p>
          <a:endParaRPr lang="es-CO"/>
        </a:p>
      </dgm:t>
    </dgm:pt>
    <dgm:pt modelId="{9C109D42-30BA-4400-BD70-4EBE69643FFB}">
      <dgm:prSet/>
      <dgm:spPr/>
      <dgm:t>
        <a:bodyPr/>
        <a:lstStyle/>
        <a:p>
          <a:r>
            <a:rPr lang="es-MX" dirty="0"/>
            <a:t>Colecciones (una a muchas)</a:t>
          </a:r>
          <a:endParaRPr lang="es-CO" dirty="0"/>
        </a:p>
      </dgm:t>
    </dgm:pt>
    <dgm:pt modelId="{15CA8B2B-D0F1-40C7-82FB-6706AB33EA06}" type="parTrans" cxnId="{0E8B3353-1426-495F-9ECE-842117BCC147}">
      <dgm:prSet/>
      <dgm:spPr/>
      <dgm:t>
        <a:bodyPr/>
        <a:lstStyle/>
        <a:p>
          <a:endParaRPr lang="es-CO"/>
        </a:p>
      </dgm:t>
    </dgm:pt>
    <dgm:pt modelId="{8914C9A9-B020-4F69-9AAF-4B8956FCD34B}" type="sibTrans" cxnId="{0E8B3353-1426-495F-9ECE-842117BCC147}">
      <dgm:prSet/>
      <dgm:spPr/>
      <dgm:t>
        <a:bodyPr/>
        <a:lstStyle/>
        <a:p>
          <a:endParaRPr lang="es-CO"/>
        </a:p>
      </dgm:t>
    </dgm:pt>
    <dgm:pt modelId="{4DAAA5A2-BC72-436D-9B36-2D621F25AEB5}">
      <dgm:prSet/>
      <dgm:spPr/>
      <dgm:t>
        <a:bodyPr/>
        <a:lstStyle/>
        <a:p>
          <a:r>
            <a:rPr lang="es-MX" dirty="0"/>
            <a:t>Documentos</a:t>
          </a:r>
          <a:endParaRPr lang="es-CO" dirty="0"/>
        </a:p>
      </dgm:t>
    </dgm:pt>
    <dgm:pt modelId="{A444EAD3-AC2F-423C-A748-E2850DBDD9A9}" type="parTrans" cxnId="{D3B017BB-92DE-42AB-81BD-1CB801E51642}">
      <dgm:prSet/>
      <dgm:spPr/>
      <dgm:t>
        <a:bodyPr/>
        <a:lstStyle/>
        <a:p>
          <a:endParaRPr lang="es-CO"/>
        </a:p>
      </dgm:t>
    </dgm:pt>
    <dgm:pt modelId="{8D6E04ED-BC5D-45A4-B65F-144F052977CE}" type="sibTrans" cxnId="{D3B017BB-92DE-42AB-81BD-1CB801E51642}">
      <dgm:prSet/>
      <dgm:spPr/>
      <dgm:t>
        <a:bodyPr/>
        <a:lstStyle/>
        <a:p>
          <a:endParaRPr lang="es-CO"/>
        </a:p>
      </dgm:t>
    </dgm:pt>
    <dgm:pt modelId="{B91730D4-1763-45EB-8F75-F75DB642182A}" type="pres">
      <dgm:prSet presAssocID="{10C80EED-B1CE-40DC-81A4-524FB6172F25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F37017A-AF75-4CEC-8F93-EE6626A422FD}" type="pres">
      <dgm:prSet presAssocID="{10C80EED-B1CE-40DC-81A4-524FB6172F25}" presName="outerBox" presStyleCnt="0"/>
      <dgm:spPr/>
    </dgm:pt>
    <dgm:pt modelId="{6E464F01-939E-4458-9408-A63CB4BAD6DB}" type="pres">
      <dgm:prSet presAssocID="{10C80EED-B1CE-40DC-81A4-524FB6172F25}" presName="outerBoxParent" presStyleLbl="node1" presStyleIdx="0" presStyleCnt="3" custLinFactNeighborX="-5514" custLinFactNeighborY="-31720"/>
      <dgm:spPr/>
    </dgm:pt>
    <dgm:pt modelId="{28EF4174-13A1-4F53-8EF0-43790D6E77A9}" type="pres">
      <dgm:prSet presAssocID="{10C80EED-B1CE-40DC-81A4-524FB6172F25}" presName="outerBoxChildren" presStyleCnt="0"/>
      <dgm:spPr/>
    </dgm:pt>
    <dgm:pt modelId="{F87C3C9D-B783-44F3-8B7E-A1E199F62DBB}" type="pres">
      <dgm:prSet presAssocID="{10C80EED-B1CE-40DC-81A4-524FB6172F25}" presName="middleBox" presStyleCnt="0"/>
      <dgm:spPr/>
    </dgm:pt>
    <dgm:pt modelId="{F482DB06-9D63-4C22-947B-958A84CCF4F1}" type="pres">
      <dgm:prSet presAssocID="{10C80EED-B1CE-40DC-81A4-524FB6172F25}" presName="middleBoxParent" presStyleLbl="node1" presStyleIdx="1" presStyleCnt="3"/>
      <dgm:spPr/>
    </dgm:pt>
    <dgm:pt modelId="{76A50E9E-E56F-4E76-BE92-839213F7F48C}" type="pres">
      <dgm:prSet presAssocID="{10C80EED-B1CE-40DC-81A4-524FB6172F25}" presName="middleBoxChildren" presStyleCnt="0"/>
      <dgm:spPr/>
    </dgm:pt>
    <dgm:pt modelId="{CC440DF4-CD91-4FAA-A95F-8CA87F1A7712}" type="pres">
      <dgm:prSet presAssocID="{10C80EED-B1CE-40DC-81A4-524FB6172F25}" presName="centerBox" presStyleCnt="0"/>
      <dgm:spPr/>
    </dgm:pt>
    <dgm:pt modelId="{342F0E79-68A5-4107-BA7A-0ED423E92CCC}" type="pres">
      <dgm:prSet presAssocID="{10C80EED-B1CE-40DC-81A4-524FB6172F25}" presName="centerBoxParent" presStyleLbl="node1" presStyleIdx="2" presStyleCnt="3"/>
      <dgm:spPr/>
    </dgm:pt>
  </dgm:ptLst>
  <dgm:cxnLst>
    <dgm:cxn modelId="{2228695B-6E55-4047-8D38-E29ACD620CA9}" type="presOf" srcId="{4DAAA5A2-BC72-436D-9B36-2D621F25AEB5}" destId="{342F0E79-68A5-4107-BA7A-0ED423E92CCC}" srcOrd="0" destOrd="0" presId="urn:microsoft.com/office/officeart/2005/8/layout/target2"/>
    <dgm:cxn modelId="{AA6DBC6A-7B85-4A79-B6EA-9A1A43C495C4}" type="presOf" srcId="{9C109D42-30BA-4400-BD70-4EBE69643FFB}" destId="{F482DB06-9D63-4C22-947B-958A84CCF4F1}" srcOrd="0" destOrd="0" presId="urn:microsoft.com/office/officeart/2005/8/layout/target2"/>
    <dgm:cxn modelId="{0E8B3353-1426-495F-9ECE-842117BCC147}" srcId="{10C80EED-B1CE-40DC-81A4-524FB6172F25}" destId="{9C109D42-30BA-4400-BD70-4EBE69643FFB}" srcOrd="1" destOrd="0" parTransId="{15CA8B2B-D0F1-40C7-82FB-6706AB33EA06}" sibTransId="{8914C9A9-B020-4F69-9AAF-4B8956FCD34B}"/>
    <dgm:cxn modelId="{6F580075-0A22-44F6-9B4C-6685FB191A52}" type="presOf" srcId="{10C80EED-B1CE-40DC-81A4-524FB6172F25}" destId="{B91730D4-1763-45EB-8F75-F75DB642182A}" srcOrd="0" destOrd="0" presId="urn:microsoft.com/office/officeart/2005/8/layout/target2"/>
    <dgm:cxn modelId="{D7800C8D-BA4B-421B-BBE8-CF604B48F413}" srcId="{10C80EED-B1CE-40DC-81A4-524FB6172F25}" destId="{A244F5D6-A7E2-4613-9029-810EE70D9928}" srcOrd="0" destOrd="0" parTransId="{D9B111CD-C4B8-4D8F-AFDE-55FD20428399}" sibTransId="{4461B383-2E05-40DB-8EE8-BA98F7651F29}"/>
    <dgm:cxn modelId="{D3B017BB-92DE-42AB-81BD-1CB801E51642}" srcId="{10C80EED-B1CE-40DC-81A4-524FB6172F25}" destId="{4DAAA5A2-BC72-436D-9B36-2D621F25AEB5}" srcOrd="2" destOrd="0" parTransId="{A444EAD3-AC2F-423C-A748-E2850DBDD9A9}" sibTransId="{8D6E04ED-BC5D-45A4-B65F-144F052977CE}"/>
    <dgm:cxn modelId="{215128C0-F45A-47BD-9B28-C157753B2ED3}" type="presOf" srcId="{A244F5D6-A7E2-4613-9029-810EE70D9928}" destId="{6E464F01-939E-4458-9408-A63CB4BAD6DB}" srcOrd="0" destOrd="0" presId="urn:microsoft.com/office/officeart/2005/8/layout/target2"/>
    <dgm:cxn modelId="{5E0BA719-CDB9-4513-861A-D181590958C9}" type="presParOf" srcId="{B91730D4-1763-45EB-8F75-F75DB642182A}" destId="{CF37017A-AF75-4CEC-8F93-EE6626A422FD}" srcOrd="0" destOrd="0" presId="urn:microsoft.com/office/officeart/2005/8/layout/target2"/>
    <dgm:cxn modelId="{0F705534-1428-4F2D-96AF-C141B7B8BA88}" type="presParOf" srcId="{CF37017A-AF75-4CEC-8F93-EE6626A422FD}" destId="{6E464F01-939E-4458-9408-A63CB4BAD6DB}" srcOrd="0" destOrd="0" presId="urn:microsoft.com/office/officeart/2005/8/layout/target2"/>
    <dgm:cxn modelId="{E16DCE17-120D-4482-9071-19229F183D48}" type="presParOf" srcId="{CF37017A-AF75-4CEC-8F93-EE6626A422FD}" destId="{28EF4174-13A1-4F53-8EF0-43790D6E77A9}" srcOrd="1" destOrd="0" presId="urn:microsoft.com/office/officeart/2005/8/layout/target2"/>
    <dgm:cxn modelId="{B36ADCC0-9C6E-4DC7-984B-6E22AA63C15D}" type="presParOf" srcId="{B91730D4-1763-45EB-8F75-F75DB642182A}" destId="{F87C3C9D-B783-44F3-8B7E-A1E199F62DBB}" srcOrd="1" destOrd="0" presId="urn:microsoft.com/office/officeart/2005/8/layout/target2"/>
    <dgm:cxn modelId="{C6B912C4-F363-4C27-88C7-B57DEEED55B9}" type="presParOf" srcId="{F87C3C9D-B783-44F3-8B7E-A1E199F62DBB}" destId="{F482DB06-9D63-4C22-947B-958A84CCF4F1}" srcOrd="0" destOrd="0" presId="urn:microsoft.com/office/officeart/2005/8/layout/target2"/>
    <dgm:cxn modelId="{360D9315-61EF-441B-86A1-CE5C83B912CA}" type="presParOf" srcId="{F87C3C9D-B783-44F3-8B7E-A1E199F62DBB}" destId="{76A50E9E-E56F-4E76-BE92-839213F7F48C}" srcOrd="1" destOrd="0" presId="urn:microsoft.com/office/officeart/2005/8/layout/target2"/>
    <dgm:cxn modelId="{6E1E3463-5D70-443A-BCA8-C43528CDCAFF}" type="presParOf" srcId="{B91730D4-1763-45EB-8F75-F75DB642182A}" destId="{CC440DF4-CD91-4FAA-A95F-8CA87F1A7712}" srcOrd="2" destOrd="0" presId="urn:microsoft.com/office/officeart/2005/8/layout/target2"/>
    <dgm:cxn modelId="{F58CAC80-88E1-4DD9-BFAD-18E3B391E25F}" type="presParOf" srcId="{CC440DF4-CD91-4FAA-A95F-8CA87F1A7712}" destId="{342F0E79-68A5-4107-BA7A-0ED423E92CCC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64F01-939E-4458-9408-A63CB4BAD6DB}">
      <dsp:nvSpPr>
        <dsp:cNvPr id="0" name=""/>
        <dsp:cNvSpPr/>
      </dsp:nvSpPr>
      <dsp:spPr>
        <a:xfrm>
          <a:off x="0" y="0"/>
          <a:ext cx="7302210" cy="3287416"/>
        </a:xfrm>
        <a:prstGeom prst="roundRect">
          <a:avLst>
            <a:gd name="adj" fmla="val 8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55140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Base de datos</a:t>
          </a:r>
          <a:endParaRPr lang="es-CO" sz="3300" kern="1200" dirty="0"/>
        </a:p>
      </dsp:txBody>
      <dsp:txXfrm>
        <a:off x="81842" y="81842"/>
        <a:ext cx="7138526" cy="3123732"/>
      </dsp:txXfrm>
    </dsp:sp>
    <dsp:sp modelId="{F482DB06-9D63-4C22-947B-958A84CCF4F1}">
      <dsp:nvSpPr>
        <dsp:cNvPr id="0" name=""/>
        <dsp:cNvSpPr/>
      </dsp:nvSpPr>
      <dsp:spPr>
        <a:xfrm>
          <a:off x="182555" y="821854"/>
          <a:ext cx="6937099" cy="2301191"/>
        </a:xfrm>
        <a:prstGeom prst="roundRect">
          <a:avLst>
            <a:gd name="adj" fmla="val 10500"/>
          </a:avLst>
        </a:prstGeom>
        <a:solidFill>
          <a:schemeClr val="accent4">
            <a:hueOff val="-5149638"/>
            <a:satOff val="34644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46125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Colecciones (una a muchas)</a:t>
          </a:r>
          <a:endParaRPr lang="es-CO" sz="3300" kern="1200" dirty="0"/>
        </a:p>
      </dsp:txBody>
      <dsp:txXfrm>
        <a:off x="253325" y="892624"/>
        <a:ext cx="6795559" cy="2159651"/>
      </dsp:txXfrm>
    </dsp:sp>
    <dsp:sp modelId="{342F0E79-68A5-4107-BA7A-0ED423E92CCC}">
      <dsp:nvSpPr>
        <dsp:cNvPr id="0" name=""/>
        <dsp:cNvSpPr/>
      </dsp:nvSpPr>
      <dsp:spPr>
        <a:xfrm>
          <a:off x="365110" y="1643708"/>
          <a:ext cx="6571989" cy="1314966"/>
        </a:xfrm>
        <a:prstGeom prst="roundRect">
          <a:avLst>
            <a:gd name="adj" fmla="val 10500"/>
          </a:avLst>
        </a:prstGeom>
        <a:solidFill>
          <a:schemeClr val="accent4">
            <a:hueOff val="-10299276"/>
            <a:satOff val="69287"/>
            <a:lumOff val="-3333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3469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Documentos</a:t>
          </a:r>
          <a:endParaRPr lang="es-CO" sz="3300" kern="1200" dirty="0"/>
        </a:p>
      </dsp:txBody>
      <dsp:txXfrm>
        <a:off x="405550" y="1684148"/>
        <a:ext cx="6491109" cy="12340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26/10/2022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418" y="3085765"/>
            <a:ext cx="11259933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40" y="1020431"/>
            <a:ext cx="10990686" cy="1475013"/>
          </a:xfrm>
          <a:effectLst/>
        </p:spPr>
        <p:txBody>
          <a:bodyPr anchor="b">
            <a:normAutofit/>
          </a:bodyPr>
          <a:lstStyle>
            <a:lvl1pPr>
              <a:defRPr sz="3599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43" y="2495446"/>
            <a:ext cx="1099068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3970" y="5956138"/>
            <a:ext cx="284405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040" y="5951812"/>
            <a:ext cx="691540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1" y="5956138"/>
            <a:ext cx="1016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933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DB83-C382-4684-8887-65A03EA4FFF0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7446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6900" y="599725"/>
            <a:ext cx="2906060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9" y="675727"/>
            <a:ext cx="2003642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22" y="675727"/>
            <a:ext cx="7894223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1331" y="5956138"/>
            <a:ext cx="13277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60E81D3-9B82-44CA-B1F9-FCEFDC87935B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722" y="5951812"/>
            <a:ext cx="7894223" cy="365125"/>
          </a:xfrm>
        </p:spPr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3895" y="5956138"/>
            <a:ext cx="116389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16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41" y="2180497"/>
            <a:ext cx="11026743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0" y="5956138"/>
            <a:ext cx="1052234" cy="365125"/>
          </a:xfrm>
        </p:spPr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441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700" y="5141975"/>
            <a:ext cx="1128792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2" y="3043911"/>
            <a:ext cx="11026743" cy="1497507"/>
          </a:xfrm>
        </p:spPr>
        <p:txBody>
          <a:bodyPr anchor="b">
            <a:normAutofit/>
          </a:bodyPr>
          <a:lstStyle>
            <a:lvl1pPr algn="l">
              <a:defRPr sz="3599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4541417"/>
            <a:ext cx="11026743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799" cap="all">
                <a:solidFill>
                  <a:schemeClr val="accent2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1D35CA-82F5-4AD4-B9EC-66E805B73542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82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042" y="2228004"/>
            <a:ext cx="5420978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6805" y="2228004"/>
            <a:ext cx="542098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CCE92-710B-4678-B1B1-EFCAA5CDF075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903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6989" y="2250893"/>
            <a:ext cx="5085750" cy="536005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042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2037" y="2250893"/>
            <a:ext cx="5085748" cy="553373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090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B0F2C-25D9-4D7E-B43A-29A2E16C960D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82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568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744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4687D-B11B-47A5-95F6-B79DA932A6DF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072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56DE-1E46-4450-9484-A739B4FADFBC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2669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700" y="5141973"/>
            <a:ext cx="11295258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5262296"/>
            <a:ext cx="4908166" cy="689514"/>
          </a:xfrm>
        </p:spPr>
        <p:txBody>
          <a:bodyPr anchor="ctr"/>
          <a:lstStyle>
            <a:lvl1pPr algn="l">
              <a:defRPr sz="1999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99" y="601200"/>
            <a:ext cx="11289899" cy="4204800"/>
          </a:xfrm>
        </p:spPr>
        <p:txBody>
          <a:bodyPr anchor="ctr">
            <a:normAutofit/>
          </a:bodyPr>
          <a:lstStyle>
            <a:lvl1pPr>
              <a:defRPr sz="1999">
                <a:solidFill>
                  <a:schemeClr val="tx2"/>
                </a:solidFill>
              </a:defRPr>
            </a:lvl1pPr>
            <a:lvl2pPr>
              <a:defRPr sz="1799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9329" y="5262297"/>
            <a:ext cx="5868458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063" indent="0">
              <a:buNone/>
              <a:defRPr sz="11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183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4693389"/>
            <a:ext cx="11026744" cy="566738"/>
          </a:xfrm>
        </p:spPr>
        <p:txBody>
          <a:bodyPr anchor="b">
            <a:normAutofit/>
          </a:bodyPr>
          <a:lstStyle>
            <a:lvl1pPr algn="l">
              <a:defRPr sz="2399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701" y="599725"/>
            <a:ext cx="1128791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041" y="5260128"/>
            <a:ext cx="11026745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918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041" y="705124"/>
            <a:ext cx="11026744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2336003"/>
            <a:ext cx="11026744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3971" y="5956138"/>
            <a:ext cx="2844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26/10/2022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040" y="5951812"/>
            <a:ext cx="69154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5550" y="5956138"/>
            <a:ext cx="10522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446418" y="457200"/>
            <a:ext cx="3702356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0052" y="453643"/>
            <a:ext cx="3702356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0725" y="457200"/>
            <a:ext cx="3702356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35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2799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08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799" kern="1200">
          <a:solidFill>
            <a:schemeClr val="tx2"/>
          </a:solidFill>
          <a:latin typeface="+mn-lt"/>
          <a:ea typeface="+mn-ea"/>
          <a:cs typeface="+mn-cs"/>
        </a:defRPr>
      </a:lvl1pPr>
      <a:lvl2pPr marL="629811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30" indent="-269919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627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519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43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34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25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16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try/download/communit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5">
            <a:extLst>
              <a:ext uri="{FF2B5EF4-FFF2-40B4-BE49-F238E27FC236}">
                <a16:creationId xmlns:a16="http://schemas.microsoft.com/office/drawing/2014/main" id="{24CA9A79-417B-B088-8FAE-6CB03B6AC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2387600"/>
          </a:xfrm>
        </p:spPr>
        <p:txBody>
          <a:bodyPr>
            <a:normAutofit/>
          </a:bodyPr>
          <a:lstStyle/>
          <a:p>
            <a:pPr algn="ctr"/>
            <a:r>
              <a:rPr lang="es-ES" sz="2400" b="1" dirty="0"/>
              <a:t>CAMILO BOHORQUEZ DALLOS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Ingeniero de sistemas y computación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Especialista en gerencia de proyectos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 err="1">
                <a:latin typeface="+mj-lt"/>
                <a:ea typeface="WenQuanYi Zen Hei Sharp"/>
                <a:cs typeface="Lohit Devanagari"/>
              </a:rPr>
              <a:t>Msc</a:t>
            </a: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(c) en tecnologías de información</a:t>
            </a:r>
          </a:p>
          <a:p>
            <a:pPr algn="ctr"/>
            <a:endParaRPr lang="es-ES" sz="2400" dirty="0"/>
          </a:p>
          <a:p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5212A-7C24-FB82-AA81-F5134C5D6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72" y="980728"/>
            <a:ext cx="6120680" cy="164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9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Un explorador para manipular fácilmente su base de datos con MongoDB. 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 err="1"/>
              <a:t>Compass</a:t>
            </a:r>
            <a:r>
              <a:rPr lang="es-MX" sz="3200" dirty="0"/>
              <a:t>, intuitivo y flexible, proporciona visualizaciones detalladas de esquemas, métricas de rendimiento en tiempo real, capacidades de consulta sofisticadas y mucho más.</a:t>
            </a:r>
          </a:p>
        </p:txBody>
      </p:sp>
    </p:spTree>
    <p:extLst>
      <p:ext uri="{BB962C8B-B14F-4D97-AF65-F5344CB8AC3E}">
        <p14:creationId xmlns:p14="http://schemas.microsoft.com/office/powerpoint/2010/main" val="27490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r>
              <a:rPr lang="es-MX" sz="3200" b="1" dirty="0"/>
              <a:t> </a:t>
            </a:r>
            <a:r>
              <a:rPr lang="es-MX" sz="3200" b="1" dirty="0" err="1"/>
              <a:t>Download</a:t>
            </a:r>
            <a:endParaRPr lang="es-MX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71410D-B65B-5058-0BD3-F509B8207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59"/>
          <a:stretch/>
        </p:blipFill>
        <p:spPr>
          <a:xfrm>
            <a:off x="1701924" y="2085583"/>
            <a:ext cx="8398668" cy="416874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E27BAA1-D460-D101-3E03-5E478FD8F23B}"/>
              </a:ext>
            </a:extLst>
          </p:cNvPr>
          <p:cNvSpPr/>
          <p:nvPr/>
        </p:nvSpPr>
        <p:spPr>
          <a:xfrm>
            <a:off x="3574132" y="2506232"/>
            <a:ext cx="5184576" cy="24366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1126133-D875-4392-F15A-EA085220DF0E}"/>
              </a:ext>
            </a:extLst>
          </p:cNvPr>
          <p:cNvCxnSpPr/>
          <p:nvPr/>
        </p:nvCxnSpPr>
        <p:spPr>
          <a:xfrm>
            <a:off x="3718148" y="3645024"/>
            <a:ext cx="13537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9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CD7E05-87AD-E110-1C7D-3EB2D1E72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3" r="8608" b="5889"/>
          <a:stretch/>
        </p:blipFill>
        <p:spPr>
          <a:xfrm>
            <a:off x="2422004" y="2348880"/>
            <a:ext cx="711093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5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01D81C2-8937-ECE1-7C9D-DA79E99F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04" y="2420888"/>
            <a:ext cx="7647260" cy="422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9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7891AC-EEBA-EE59-4499-1DCA190A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92"/>
          <a:stretch/>
        </p:blipFill>
        <p:spPr>
          <a:xfrm>
            <a:off x="2638028" y="3068960"/>
            <a:ext cx="6670156" cy="34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BD2DA6-CAD4-90F1-10D9-8E784C486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036" y="3041578"/>
            <a:ext cx="6382444" cy="359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32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993A3-8116-2ED8-DDEE-277458130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38"/>
          <a:stretch/>
        </p:blipFill>
        <p:spPr>
          <a:xfrm>
            <a:off x="1927338" y="2367344"/>
            <a:ext cx="8487554" cy="438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EA98E6-5417-5CB8-B21D-8372C12F7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9" t="3788" r="19871" b="32145"/>
          <a:stretch/>
        </p:blipFill>
        <p:spPr>
          <a:xfrm>
            <a:off x="3142084" y="2457262"/>
            <a:ext cx="655272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4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4EBFBED-6D56-CB01-DB29-41D5696D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56" y="2664302"/>
            <a:ext cx="4392488" cy="370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6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ctr"/>
            <a:r>
              <a:rPr lang="es-MX" sz="3200" dirty="0"/>
              <a:t>Se debe crear la BD con al menos una colección</a:t>
            </a:r>
          </a:p>
          <a:p>
            <a:pPr algn="just"/>
            <a:endParaRPr lang="es-MX" sz="3200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1D1003E-0ECD-A2F1-58F7-FDFD8F94DA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16834"/>
              </p:ext>
            </p:extLst>
          </p:nvPr>
        </p:nvGraphicFramePr>
        <p:xfrm>
          <a:off x="2710036" y="2385750"/>
          <a:ext cx="7302210" cy="3287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546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Conceptos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Instalación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Codifiquemos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Creación de BD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Instrucciones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Uso 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Conexión con un proyecto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Obtener información desde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Guardar información desde REACT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401360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</a:t>
            </a:r>
            <a:r>
              <a:rPr lang="es-MX" sz="3200" b="1" dirty="0" err="1"/>
              <a:t>Composse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6BA268-94D1-B1E8-704E-2BE3C1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44" y="2107658"/>
            <a:ext cx="3029106" cy="9334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93C1F2E-C3D3-F175-C202-9F98B5272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396" y="2107658"/>
            <a:ext cx="5912154" cy="464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8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 de VSC</a:t>
            </a:r>
          </a:p>
          <a:p>
            <a:pPr algn="just"/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un script en blanco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paquete de mongo  con</a:t>
            </a:r>
          </a:p>
          <a:p>
            <a:pPr algn="ctr"/>
            <a:r>
              <a:rPr lang="es-MX" sz="3200" b="1" dirty="0" err="1"/>
              <a:t>npm</a:t>
            </a:r>
            <a:r>
              <a:rPr lang="es-MX" sz="3200" b="1" dirty="0"/>
              <a:t> i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Utilizamos el </a:t>
            </a:r>
            <a:r>
              <a:rPr lang="es-MX" sz="3200" dirty="0" err="1"/>
              <a:t>MongoClient</a:t>
            </a:r>
            <a:r>
              <a:rPr lang="es-MX" sz="3200" dirty="0"/>
              <a:t> para gestionar los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Ejecutamos el script </a:t>
            </a:r>
          </a:p>
          <a:p>
            <a:pPr algn="ctr"/>
            <a:r>
              <a:rPr lang="es-MX" sz="3200" b="1" dirty="0" err="1"/>
              <a:t>node</a:t>
            </a:r>
            <a:r>
              <a:rPr lang="es-MX" sz="3200" b="1" dirty="0"/>
              <a:t> &lt;nombre del archivo&gt;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29297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</a:t>
            </a:r>
            <a:r>
              <a:rPr lang="es-MX" sz="3200" dirty="0" err="1"/>
              <a:t>mongoShell</a:t>
            </a:r>
            <a:endParaRPr lang="es-MX" sz="3200" dirty="0"/>
          </a:p>
          <a:p>
            <a:pPr algn="ctr"/>
            <a:r>
              <a:rPr lang="es-MX" sz="3200" b="1" dirty="0"/>
              <a:t>https://www.mongodb.com/try/download/shell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Iniciamos la consola</a:t>
            </a:r>
          </a:p>
          <a:p>
            <a:pPr lvl="1" algn="ctr"/>
            <a:r>
              <a:rPr lang="es-MX" sz="3200" b="1" dirty="0"/>
              <a:t>mongodb://localhost:27017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nuestra base de datos usando el comando </a:t>
            </a:r>
          </a:p>
          <a:p>
            <a:pPr algn="ctr"/>
            <a:r>
              <a:rPr lang="es-MX" sz="3200" dirty="0"/>
              <a:t>Use &lt;Nombre BD&gt;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 documento</a:t>
            </a:r>
          </a:p>
          <a:p>
            <a:pPr algn="ctr"/>
            <a:r>
              <a:rPr lang="es-MX" sz="3200" dirty="0"/>
              <a:t>documento={id=1, </a:t>
            </a:r>
            <a:r>
              <a:rPr lang="es-MX" sz="3200" dirty="0" err="1"/>
              <a:t>user</a:t>
            </a:r>
            <a:r>
              <a:rPr lang="es-MX" sz="3200" dirty="0"/>
              <a:t>=“user1”, </a:t>
            </a:r>
            <a:r>
              <a:rPr lang="es-MX" sz="3200" dirty="0" err="1"/>
              <a:t>pass</a:t>
            </a:r>
            <a:r>
              <a:rPr lang="es-MX" sz="3200" dirty="0"/>
              <a:t>=“1234” }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una colección tipo </a:t>
            </a:r>
            <a:r>
              <a:rPr lang="es-MX" sz="3200" dirty="0" err="1"/>
              <a:t>json</a:t>
            </a:r>
            <a:endParaRPr lang="es-MX" sz="3200" dirty="0"/>
          </a:p>
          <a:p>
            <a:pPr algn="ctr"/>
            <a:r>
              <a:rPr lang="es-MX" sz="3200" dirty="0" err="1"/>
              <a:t>coleccionUsuario.inset</a:t>
            </a:r>
            <a:r>
              <a:rPr lang="es-MX" sz="3200" dirty="0"/>
              <a:t>(documento)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7749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/>
              <a:t>	Cuantas y cuales colecciones??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endParaRPr lang="es-MX" sz="2800" dirty="0">
              <a:highlight>
                <a:srgbClr val="00FF00"/>
              </a:highlight>
            </a:endParaRP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/>
              <a:t>	Campos de cada colección?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usuario, </a:t>
            </a:r>
            <a:r>
              <a:rPr lang="es-MX" sz="2800" dirty="0" err="1">
                <a:highlight>
                  <a:srgbClr val="FFFF00"/>
                </a:highlight>
              </a:rPr>
              <a:t>password</a:t>
            </a:r>
            <a:r>
              <a:rPr lang="es-MX" sz="2800" dirty="0">
                <a:highlight>
                  <a:srgbClr val="FFFF00"/>
                </a:highlight>
              </a:rPr>
              <a:t>, rol(</a:t>
            </a:r>
            <a:r>
              <a:rPr lang="es-MX" sz="2800" dirty="0" err="1">
                <a:highlight>
                  <a:srgbClr val="FFFF00"/>
                </a:highlight>
              </a:rPr>
              <a:t>admin</a:t>
            </a:r>
            <a:r>
              <a:rPr lang="es-MX" sz="2800" dirty="0">
                <a:highlight>
                  <a:srgbClr val="FFFF00"/>
                </a:highlight>
              </a:rPr>
              <a:t>, cliente) Obligatorios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			</a:t>
            </a:r>
            <a:r>
              <a:rPr lang="es-MX" sz="2800" dirty="0" err="1">
                <a:highlight>
                  <a:srgbClr val="FFFF00"/>
                </a:highlight>
              </a:rPr>
              <a:t>idCliente</a:t>
            </a:r>
            <a:r>
              <a:rPr lang="es-MX" sz="2800" dirty="0">
                <a:highlight>
                  <a:srgbClr val="FFFF00"/>
                </a:highlight>
              </a:rPr>
              <a:t>, nombre, apellido, email, teléfono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Productos: nombre, precio, stock (Obligatorio)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			descripción del producto, imagen, fecha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fecha, total (Obligatorios) 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	usuario, listado producto</a:t>
            </a:r>
          </a:p>
          <a:p>
            <a:pPr algn="just"/>
            <a:endParaRPr lang="es-MX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12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highlight>
                  <a:srgbClr val="FFFF00"/>
                </a:highlight>
              </a:rPr>
              <a:t>	Funciones</a:t>
            </a:r>
          </a:p>
          <a:p>
            <a:pPr algn="just"/>
            <a:endParaRPr lang="es-MX" sz="2800" dirty="0">
              <a:highlight>
                <a:srgbClr val="FFFF00"/>
              </a:highlight>
            </a:endParaRP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CRU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r>
              <a:rPr lang="es-MX" sz="2800" dirty="0">
                <a:highlight>
                  <a:srgbClr val="00FF00"/>
                </a:highlight>
              </a:rPr>
              <a:t>: C R U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C - R</a:t>
            </a:r>
          </a:p>
          <a:p>
            <a:pPr algn="just"/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1801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41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Metodología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Sesión</a:t>
            </a:r>
          </a:p>
          <a:p>
            <a:pPr algn="just"/>
            <a:r>
              <a:rPr lang="es-MX" sz="3200" dirty="0"/>
              <a:t>La sesión estará compuesta de 3 momentos </a:t>
            </a:r>
          </a:p>
          <a:p>
            <a:pPr algn="just"/>
            <a:r>
              <a:rPr lang="es-MX" sz="3200" b="1" dirty="0"/>
              <a:t>Momento 1</a:t>
            </a:r>
            <a:r>
              <a:rPr lang="es-MX" sz="3200" dirty="0"/>
              <a:t> explicación de una temática (3 por </a:t>
            </a:r>
            <a:r>
              <a:rPr lang="es-MX" sz="3200" dirty="0" err="1"/>
              <a:t>sesion</a:t>
            </a:r>
            <a:r>
              <a:rPr lang="es-MX" sz="3200" dirty="0"/>
              <a:t>)</a:t>
            </a:r>
          </a:p>
          <a:p>
            <a:pPr algn="just"/>
            <a:r>
              <a:rPr lang="es-MX" sz="3200" b="1" dirty="0"/>
              <a:t>Momento II</a:t>
            </a:r>
            <a:r>
              <a:rPr lang="es-MX" sz="3200" dirty="0"/>
              <a:t> ejemplo de la temática</a:t>
            </a:r>
          </a:p>
          <a:p>
            <a:pPr algn="just"/>
            <a:r>
              <a:rPr lang="es-MX" sz="3200" b="1" dirty="0"/>
              <a:t>Momento III </a:t>
            </a:r>
            <a:r>
              <a:rPr lang="es-MX" sz="3200" dirty="0"/>
              <a:t>Dudas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Final de la clase: dudas especificas en problemas </a:t>
            </a:r>
            <a:r>
              <a:rPr lang="es-MX" sz="3200" dirty="0" err="1"/>
              <a:t>especificos</a:t>
            </a:r>
            <a:endParaRPr lang="es-MX" sz="3200" dirty="0"/>
          </a:p>
          <a:p>
            <a:pPr algn="just"/>
            <a:endParaRPr lang="es-MX" sz="3200" b="1" dirty="0"/>
          </a:p>
          <a:p>
            <a:pPr algn="just"/>
            <a:r>
              <a:rPr lang="es-MX" sz="3200" b="1" dirty="0"/>
              <a:t>Repositorio</a:t>
            </a:r>
          </a:p>
          <a:p>
            <a:pPr algn="just"/>
            <a:r>
              <a:rPr lang="es-MX" sz="3200" dirty="0"/>
              <a:t>https://github.com/Camilobd/MinTic---Desarrollo-Web_Gr-9-10.git</a:t>
            </a:r>
          </a:p>
        </p:txBody>
      </p:sp>
    </p:spTree>
    <p:extLst>
      <p:ext uri="{BB962C8B-B14F-4D97-AF65-F5344CB8AC3E}">
        <p14:creationId xmlns:p14="http://schemas.microsoft.com/office/powerpoint/2010/main" val="231732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297768" y="1844824"/>
            <a:ext cx="1058517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4400" b="1" dirty="0"/>
              <a:t>Buenas Noches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Iniciamos a las 8:10 pm 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Gracias!!!</a:t>
            </a: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30117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BD NoSQL</a:t>
            </a:r>
          </a:p>
          <a:p>
            <a:pPr algn="just"/>
            <a:r>
              <a:rPr lang="es-MX" sz="3200" dirty="0"/>
              <a:t>Las bases de datos NoSQL están diseñadas específicamente para modelos de datos específicos y tienen esquemas flexibles para crear aplicaciones modernas. Las bases de datos NoSQL son ampliamente reconocidas porque son fáciles de desarrollar, por su funcionalidad y el rendimiento a escala. Esta página incluye recursos que lo ayudan a comprender mejor las bases de datos NoSQL y comenzar a usarlas.</a:t>
            </a:r>
          </a:p>
          <a:p>
            <a:pPr algn="just"/>
            <a:endParaRPr lang="es-MX" sz="3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7CFCCC-4A74-98EB-4E88-7106748260BA}"/>
              </a:ext>
            </a:extLst>
          </p:cNvPr>
          <p:cNvSpPr txBox="1"/>
          <p:nvPr/>
        </p:nvSpPr>
        <p:spPr>
          <a:xfrm>
            <a:off x="189756" y="6277959"/>
            <a:ext cx="6294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https://aws.amazon.com/es/nosql/</a:t>
            </a:r>
          </a:p>
        </p:txBody>
      </p:sp>
    </p:spTree>
    <p:extLst>
      <p:ext uri="{BB962C8B-B14F-4D97-AF65-F5344CB8AC3E}">
        <p14:creationId xmlns:p14="http://schemas.microsoft.com/office/powerpoint/2010/main" val="66361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b="1" dirty="0"/>
              <a:t>MongoDB</a:t>
            </a:r>
            <a:r>
              <a:rPr lang="es-MX" sz="3200" dirty="0"/>
              <a:t> es una base de datos </a:t>
            </a:r>
            <a:r>
              <a:rPr lang="es-MX" sz="3200" b="1" dirty="0"/>
              <a:t>NoSQL</a:t>
            </a:r>
            <a:r>
              <a:rPr lang="es-MX" sz="3200" dirty="0"/>
              <a:t> orientada a documentos. Se utiliza para almacenar volúmenes masivos de datos.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Se diferencia de las bases de datos relacionales por su flexibilidad y rendimiento.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194500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Los datos se almacenan como </a:t>
            </a:r>
            <a:r>
              <a:rPr lang="es-MX" sz="3200" b="1" dirty="0"/>
              <a:t>colecciones y documentos</a:t>
            </a:r>
            <a:r>
              <a:rPr lang="es-MX" sz="3200" dirty="0"/>
              <a:t>.</a:t>
            </a:r>
          </a:p>
          <a:p>
            <a:pPr algn="just"/>
            <a:r>
              <a:rPr lang="es-MX" sz="3200" dirty="0"/>
              <a:t>Los documentos son pares </a:t>
            </a:r>
            <a:r>
              <a:rPr lang="es-MX" sz="3200" b="1" dirty="0" err="1"/>
              <a:t>value</a:t>
            </a:r>
            <a:r>
              <a:rPr lang="es-MX" sz="3200" b="1" dirty="0"/>
              <a:t>/</a:t>
            </a:r>
            <a:r>
              <a:rPr lang="es-MX" sz="3200" b="1" dirty="0" err="1"/>
              <a:t>key</a:t>
            </a:r>
            <a:r>
              <a:rPr lang="es-MX" sz="3200" b="1" dirty="0"/>
              <a:t> </a:t>
            </a:r>
            <a:r>
              <a:rPr lang="es-MX" sz="3200" dirty="0"/>
              <a:t>que sirven como unidad básica de datos. </a:t>
            </a:r>
          </a:p>
          <a:p>
            <a:pPr algn="just"/>
            <a:r>
              <a:rPr lang="es-MX" sz="3200" dirty="0"/>
              <a:t>Las colecciones contienen conjuntos de documentos y funciones.</a:t>
            </a:r>
          </a:p>
          <a:p>
            <a:pPr algn="just"/>
            <a:endParaRPr lang="es-MX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Base de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Colecciones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Documentos</a:t>
            </a:r>
          </a:p>
        </p:txBody>
      </p:sp>
    </p:spTree>
    <p:extLst>
      <p:ext uri="{BB962C8B-B14F-4D97-AF65-F5344CB8AC3E}">
        <p14:creationId xmlns:p14="http://schemas.microsoft.com/office/powerpoint/2010/main" val="17941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F91842-54C4-8714-5070-62E7F44F7B3D}"/>
              </a:ext>
            </a:extLst>
          </p:cNvPr>
          <p:cNvSpPr txBox="1"/>
          <p:nvPr/>
        </p:nvSpPr>
        <p:spPr>
          <a:xfrm>
            <a:off x="3502124" y="6275114"/>
            <a:ext cx="6289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https://www.mongodb.com/cloud/atlas/register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724763-AFB1-44BA-25C6-07B1C9DA2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086" y="2060848"/>
            <a:ext cx="7246540" cy="407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6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Descargar </a:t>
            </a:r>
          </a:p>
          <a:p>
            <a:pPr algn="just"/>
            <a:endParaRPr lang="es-MX" sz="3200" dirty="0"/>
          </a:p>
          <a:p>
            <a:pPr algn="ctr"/>
            <a:r>
              <a:rPr lang="es-MX" sz="3200" dirty="0"/>
              <a:t>	Gestor</a:t>
            </a:r>
          </a:p>
          <a:p>
            <a:pPr algn="ctr"/>
            <a:r>
              <a:rPr lang="es-MX" sz="3200" dirty="0">
                <a:hlinkClick r:id="rId2"/>
              </a:rPr>
              <a:t>https://www.mongodb.com/try/download/community</a:t>
            </a:r>
            <a:endParaRPr lang="es-MX" sz="3200" dirty="0"/>
          </a:p>
          <a:p>
            <a:pPr algn="ctr"/>
            <a:endParaRPr lang="es-MX" sz="3200" dirty="0"/>
          </a:p>
          <a:p>
            <a:pPr algn="ctr"/>
            <a:r>
              <a:rPr lang="es-MX" sz="3200" dirty="0"/>
              <a:t>Cliente Mongo o visor</a:t>
            </a:r>
          </a:p>
          <a:p>
            <a:pPr algn="ctr"/>
            <a:r>
              <a:rPr lang="es-MX" sz="3200" b="1" dirty="0"/>
              <a:t> Mongo Compas()  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9560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r>
              <a:rPr lang="es-MX" sz="3200" b="1" dirty="0"/>
              <a:t>Descargar</a:t>
            </a:r>
            <a:r>
              <a:rPr lang="es-MX" sz="3200" dirty="0"/>
              <a:t> </a:t>
            </a:r>
          </a:p>
          <a:p>
            <a:pPr algn="ctr"/>
            <a:r>
              <a:rPr lang="es-MX" sz="3200" dirty="0"/>
              <a:t>	Gestor 									 </a:t>
            </a:r>
            <a:r>
              <a:rPr lang="es-MX" sz="3200" dirty="0" err="1"/>
              <a:t>Compass</a:t>
            </a:r>
            <a:endParaRPr lang="es-MX" sz="3200" dirty="0"/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F2478F-4728-45C9-9528-2462DF37A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4" y="2852935"/>
            <a:ext cx="5491956" cy="30963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552111-E387-ED57-A380-8F68EA7F3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839" y="2798352"/>
            <a:ext cx="5786980" cy="316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algn="just"/>
            <a:r>
              <a:rPr lang="es-MX" sz="3200" b="1" dirty="0"/>
              <a:t>Gestor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DE29E1-8763-227F-DEBE-E0C251E50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04" t="18402" r="27551" b="21643"/>
          <a:stretch/>
        </p:blipFill>
        <p:spPr>
          <a:xfrm>
            <a:off x="3038674" y="1924554"/>
            <a:ext cx="5616624" cy="45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5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infopath/2007/PartnerControl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36241</TotalTime>
  <Words>713</Words>
  <Application>Microsoft Office PowerPoint</Application>
  <PresentationFormat>Personalizado</PresentationFormat>
  <Paragraphs>162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2" baseType="lpstr">
      <vt:lpstr>Arial</vt:lpstr>
      <vt:lpstr>Calibri</vt:lpstr>
      <vt:lpstr>Gill Sans MT</vt:lpstr>
      <vt:lpstr>Wingdings 2</vt:lpstr>
      <vt:lpstr>Dividendo</vt:lpstr>
      <vt:lpstr>Presentación de PowerPoint</vt:lpstr>
      <vt:lpstr>Agenda</vt:lpstr>
      <vt:lpstr>CONCEPTOS </vt:lpstr>
      <vt:lpstr>CONCEPTOS </vt:lpstr>
      <vt:lpstr>CONCEPTOS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Consola</vt:lpstr>
      <vt:lpstr>Consola</vt:lpstr>
      <vt:lpstr>Consola</vt:lpstr>
      <vt:lpstr>Consola</vt:lpstr>
      <vt:lpstr>Diseñemos el modelo de datos</vt:lpstr>
      <vt:lpstr>Diseñemos el modelo de datos</vt:lpstr>
      <vt:lpstr>Presentación de PowerPoint</vt:lpstr>
      <vt:lpstr>Metodología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y Programación</dc:title>
  <dc:creator>User</dc:creator>
  <cp:lastModifiedBy>Camilo Harvey  Bohorquez Dallos</cp:lastModifiedBy>
  <cp:revision>340</cp:revision>
  <dcterms:created xsi:type="dcterms:W3CDTF">2017-02-08T00:38:57Z</dcterms:created>
  <dcterms:modified xsi:type="dcterms:W3CDTF">2022-10-27T02:54:26Z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